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334" r:id="rId2"/>
    <p:sldId id="350" r:id="rId3"/>
    <p:sldId id="300" r:id="rId4"/>
    <p:sldId id="341" r:id="rId5"/>
    <p:sldId id="304" r:id="rId6"/>
    <p:sldId id="360" r:id="rId7"/>
    <p:sldId id="305" r:id="rId8"/>
    <p:sldId id="310" r:id="rId9"/>
    <p:sldId id="354" r:id="rId10"/>
    <p:sldId id="311" r:id="rId11"/>
    <p:sldId id="313" r:id="rId12"/>
    <p:sldId id="342" r:id="rId13"/>
    <p:sldId id="364" r:id="rId14"/>
    <p:sldId id="365" r:id="rId15"/>
    <p:sldId id="366" r:id="rId16"/>
  </p:sldIdLst>
  <p:sldSz cx="9144000" cy="6858000" type="screen4x3"/>
  <p:notesSz cx="9296400" cy="70104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9EB"/>
    <a:srgbClr val="88C9CE"/>
    <a:srgbClr val="EF3F2F"/>
    <a:srgbClr val="0078B9"/>
    <a:srgbClr val="C8C7B2"/>
    <a:srgbClr val="ED008C"/>
    <a:srgbClr val="9D041F"/>
    <a:srgbClr val="0094C9"/>
    <a:srgbClr val="3CA756"/>
    <a:srgbClr val="045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50000" autoAdjust="0"/>
  </p:normalViewPr>
  <p:slideViewPr>
    <p:cSldViewPr>
      <p:cViewPr varScale="1">
        <p:scale>
          <a:sx n="68" d="100"/>
          <a:sy n="68" d="100"/>
        </p:scale>
        <p:origin x="11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5FEAD-04B8-4C2C-A59C-87F86626A5C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0EFAF-3183-4F26-9D0C-8A1C1869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6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A83FBF-29C8-4948-82AF-A06958F1FD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9734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B688EC-7497-47F0-8811-B427678201BC}" type="slidenum">
              <a:rPr lang="en-US" altLang="zh-CN"/>
              <a:pPr eaLnBrk="1" hangingPunct="1"/>
              <a:t>1</a:t>
            </a:fld>
            <a:endParaRPr lang="en-US" altLang="zh-CN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41735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62537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04000" y="185738"/>
            <a:ext cx="2082800" cy="6532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55600" y="185738"/>
            <a:ext cx="6096000" cy="6532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801307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854823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76841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387801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757850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05304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710451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040470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567602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mas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b="-209"/>
          <a:stretch>
            <a:fillRect/>
          </a:stretch>
        </p:blipFill>
        <p:spPr bwMode="auto">
          <a:xfrm>
            <a:off x="185738" y="381000"/>
            <a:ext cx="876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zh-CN" altLang="zh-CN">
              <a:ea typeface="宋体" pitchFamily="2" charset="-122"/>
            </a:endParaRP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1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3ECDE78-E841-4A2C-88B2-6210345D17E6}" type="slidenum">
              <a:rPr lang="en-US" altLang="zh-CN">
                <a:ea typeface="宋体" pitchFamily="2" charset="-122"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zh-CN">
              <a:ea typeface="宋体" pitchFamily="2" charset="-122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03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857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451A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451A4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451A4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451A4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451A4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451A4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451A4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451A4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451A4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00200"/>
            <a:ext cx="88392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1913" y="1903413"/>
            <a:ext cx="16843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000" b="1" dirty="0">
                <a:ea typeface="宋体" pitchFamily="2" charset="-122"/>
              </a:rPr>
              <a:t>Section</a:t>
            </a:r>
            <a:r>
              <a:rPr lang="en-US" altLang="zh-CN" sz="3500" b="1" dirty="0">
                <a:ea typeface="宋体" pitchFamily="2" charset="-122"/>
              </a:rPr>
              <a:t> </a:t>
            </a:r>
          </a:p>
          <a:p>
            <a:pPr algn="ctr"/>
            <a:r>
              <a:rPr lang="en-US" altLang="zh-CN" sz="3500" b="1" dirty="0">
                <a:ea typeface="宋体" pitchFamily="2" charset="-122"/>
              </a:rPr>
              <a:t>3.4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00200" y="1952625"/>
            <a:ext cx="480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rgbClr val="0451A4"/>
                </a:solidFill>
                <a:ea typeface="宋体" pitchFamily="2" charset="-122"/>
              </a:rPr>
              <a:t>Measures of Variation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itchFamily="2" charset="-122"/>
              </a:rPr>
              <a:t>Example 2 – Sample Standard Deviation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43781"/>
            <a:ext cx="8229600" cy="5256213"/>
          </a:xfrm>
          <a:noFill/>
        </p:spPr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dirty="0">
                <a:solidFill>
                  <a:srgbClr val="002060"/>
                </a:solidFill>
                <a:ea typeface="宋体" pitchFamily="2" charset="-122"/>
              </a:rPr>
              <a:t>Consider the data set, use the defining formula to find the sample variance and standard deviation.</a:t>
            </a:r>
            <a:endParaRPr lang="en-US" altLang="zh-CN" sz="900" dirty="0">
              <a:solidFill>
                <a:srgbClr val="002060"/>
              </a:solidFill>
              <a:ea typeface="宋体" pitchFamily="2" charset="-122"/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zh-CN" sz="100" dirty="0">
              <a:solidFill>
                <a:srgbClr val="002060"/>
              </a:solidFill>
              <a:ea typeface="宋体" pitchFamily="2" charset="-122"/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dirty="0">
                <a:solidFill>
                  <a:srgbClr val="002060"/>
                </a:solidFill>
                <a:ea typeface="宋体" pitchFamily="2" charset="-122"/>
              </a:rPr>
              <a:t>		2   3   3   8   10   10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dirty="0">
                <a:solidFill>
                  <a:srgbClr val="002060"/>
                </a:solidFill>
                <a:ea typeface="宋体" pitchFamily="2" charset="-122"/>
              </a:rPr>
              <a:t>Solution: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zh-CN" dirty="0">
              <a:solidFill>
                <a:srgbClr val="002060"/>
              </a:solidFill>
              <a:ea typeface="宋体" pitchFamily="2" charset="-122"/>
            </a:endParaRPr>
          </a:p>
        </p:txBody>
      </p:sp>
      <p:pic>
        <p:nvPicPr>
          <p:cNvPr id="16388" name="Picture 11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08" y="2221287"/>
            <a:ext cx="5029200" cy="280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81000" y="5210998"/>
            <a:ext cx="8032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 get the 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sample variance</a:t>
            </a: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divide the sum of the last column by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– 1. Since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= 6, </a:t>
            </a:r>
            <a:r>
              <a:rPr lang="en-US" altLang="zh-CN" sz="24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– 1 = 5.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097701"/>
              </p:ext>
            </p:extLst>
          </p:nvPr>
        </p:nvGraphicFramePr>
        <p:xfrm>
          <a:off x="3810000" y="5715000"/>
          <a:ext cx="30289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公式" r:id="rId4" imgW="1638000" imgH="431640" progId="Equation.3">
                  <p:embed/>
                </p:oleObj>
              </mc:Choice>
              <mc:Fallback>
                <p:oleObj name="公式" r:id="rId4" imgW="1638000" imgH="431640" progId="Equation.3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15000"/>
                        <a:ext cx="302895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83383"/>
              </p:ext>
            </p:extLst>
          </p:nvPr>
        </p:nvGraphicFramePr>
        <p:xfrm>
          <a:off x="399143" y="3429000"/>
          <a:ext cx="21129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公式" r:id="rId6" imgW="1143000" imgH="431640" progId="Equation.3">
                  <p:embed/>
                </p:oleObj>
              </mc:Choice>
              <mc:Fallback>
                <p:oleObj name="公式" r:id="rId6" imgW="1143000" imgH="431640" progId="Equation.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43" y="3429000"/>
                        <a:ext cx="211296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28894" y="2412229"/>
            <a:ext cx="1409700" cy="400110"/>
          </a:xfrm>
          <a:prstGeom prst="rect">
            <a:avLst/>
          </a:prstGeom>
          <a:solidFill>
            <a:srgbClr val="CDE9EB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data value 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5294" y="2412229"/>
                <a:ext cx="1676400" cy="400110"/>
              </a:xfrm>
              <a:prstGeom prst="rect">
                <a:avLst/>
              </a:prstGeom>
              <a:solidFill>
                <a:srgbClr val="CDE9E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CN" alt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altLang="zh-CN" sz="20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94" y="2412229"/>
                <a:ext cx="1676400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3636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80097" y="2411654"/>
                <a:ext cx="1305217" cy="369332"/>
              </a:xfrm>
              <a:prstGeom prst="rect">
                <a:avLst/>
              </a:prstGeom>
              <a:solidFill>
                <a:srgbClr val="CDE9E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     (</a:t>
                </a:r>
                <a:r>
                  <a:rPr lang="en-US" altLang="zh-CN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CN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zh-CN" b="0" i="0" smtClean="0">
                        <a:latin typeface="Cambria Math"/>
                      </a:rPr>
                      <m:t>)</m:t>
                    </m:r>
                    <m:r>
                      <a:rPr lang="en-US" altLang="zh-CN" b="0" i="0" baseline="30000" smtClean="0">
                        <a:latin typeface="Cambria Math"/>
                      </a:rPr>
                      <m:t>2</m:t>
                    </m:r>
                  </m:oMath>
                </a14:m>
                <a:endParaRPr lang="zh-CN" alt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097" y="2411654"/>
                <a:ext cx="130521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06767" y="4843578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 of squares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z="3600" dirty="0">
                <a:ea typeface="宋体" pitchFamily="2" charset="-122"/>
              </a:rPr>
              <a:t>Example – </a:t>
            </a:r>
            <a:r>
              <a:rPr lang="en-US" altLang="zh-CN" sz="3600" i="1" dirty="0">
                <a:ea typeface="宋体" pitchFamily="2" charset="-122"/>
              </a:rPr>
              <a:t>Solution</a:t>
            </a:r>
            <a:r>
              <a:rPr lang="en-US" altLang="zh-CN" sz="3200" dirty="0">
                <a:ea typeface="宋体" pitchFamily="2" charset="-122"/>
              </a:rPr>
              <a:t> </a:t>
            </a:r>
          </a:p>
        </p:txBody>
      </p:sp>
      <p:sp>
        <p:nvSpPr>
          <p:cNvPr id="17412" name="Rectangle 15"/>
          <p:cNvSpPr>
            <a:spLocks noChangeArrowheads="1"/>
          </p:cNvSpPr>
          <p:nvPr/>
        </p:nvSpPr>
        <p:spPr bwMode="auto">
          <a:xfrm>
            <a:off x="8180388" y="839788"/>
            <a:ext cx="8413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zh-CN">
                <a:solidFill>
                  <a:srgbClr val="0451A4"/>
                </a:solidFill>
                <a:ea typeface="宋体" pitchFamily="2" charset="-122"/>
              </a:rPr>
              <a:t>cont’d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23" b="9435"/>
          <a:stretch>
            <a:fillRect/>
          </a:stretch>
        </p:blipFill>
        <p:spPr bwMode="auto">
          <a:xfrm>
            <a:off x="2193925" y="2358025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7" r="30756" b="-8679"/>
          <a:stretch>
            <a:fillRect/>
          </a:stretch>
        </p:blipFill>
        <p:spPr bwMode="auto">
          <a:xfrm>
            <a:off x="2481914" y="2971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4"/>
          <a:stretch>
            <a:fillRect/>
          </a:stretch>
        </p:blipFill>
        <p:spPr bwMode="auto">
          <a:xfrm>
            <a:off x="2494440" y="3581400"/>
            <a:ext cx="8461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0" name="矩形 1"/>
          <p:cNvSpPr>
            <a:spLocks noChangeArrowheads="1"/>
          </p:cNvSpPr>
          <p:nvPr/>
        </p:nvSpPr>
        <p:spPr bwMode="auto">
          <a:xfrm>
            <a:off x="371474" y="1279351"/>
            <a:ext cx="8067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Now obtain the 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sample standard deviation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by taking the square root of the variance.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 txBox="1">
            <a:spLocks/>
          </p:cNvSpPr>
          <p:nvPr/>
        </p:nvSpPr>
        <p:spPr bwMode="auto">
          <a:xfrm>
            <a:off x="262809" y="201460"/>
            <a:ext cx="895739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451A4"/>
                </a:solidFill>
                <a:ea typeface="宋体" pitchFamily="2" charset="-122"/>
              </a:rPr>
              <a:t>       </a:t>
            </a:r>
            <a:r>
              <a:rPr lang="en-US" altLang="zh-CN" sz="2800" dirty="0">
                <a:solidFill>
                  <a:srgbClr val="0451A4"/>
                </a:solidFill>
                <a:ea typeface="宋体" pitchFamily="2" charset="-122"/>
              </a:rPr>
              <a:t>Example 2: Find the sample variance and sample standard deviation</a:t>
            </a:r>
            <a:endParaRPr lang="zh-CN" altLang="en-US" sz="2800" dirty="0">
              <a:solidFill>
                <a:srgbClr val="0451A4"/>
              </a:solidFill>
              <a:ea typeface="宋体" pitchFamily="2" charset="-122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27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5438" y="4194175"/>
            <a:ext cx="54657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2100" dirty="0">
                <a:ea typeface="宋体" pitchFamily="2" charset="-122"/>
              </a:rPr>
              <a:t>When the 1-Var Stats information appears, </a:t>
            </a:r>
            <a:r>
              <a:rPr lang="en-US" altLang="zh-CN" sz="2100" dirty="0" err="1">
                <a:solidFill>
                  <a:srgbClr val="FF0000"/>
                </a:solidFill>
                <a:ea typeface="宋体" pitchFamily="2" charset="-122"/>
              </a:rPr>
              <a:t>Sx</a:t>
            </a:r>
            <a:r>
              <a:rPr lang="en-US" altLang="zh-CN" sz="2100" dirty="0">
                <a:solidFill>
                  <a:srgbClr val="FF0000"/>
                </a:solidFill>
                <a:ea typeface="宋体" pitchFamily="2" charset="-122"/>
              </a:rPr>
              <a:t> ≈ 3.74</a:t>
            </a:r>
            <a:r>
              <a:rPr lang="en-US" altLang="zh-CN" sz="2100" dirty="0">
                <a:ea typeface="宋体" pitchFamily="2" charset="-122"/>
              </a:rPr>
              <a:t>.</a:t>
            </a:r>
            <a:endParaRPr lang="en-US" altLang="zh-CN" sz="800" dirty="0">
              <a:ea typeface="宋体" pitchFamily="2" charset="-122"/>
            </a:endParaRPr>
          </a:p>
          <a:p>
            <a:pPr algn="just"/>
            <a:r>
              <a:rPr lang="en-US" altLang="zh-CN" sz="2100" dirty="0">
                <a:ea typeface="宋体" pitchFamily="2" charset="-122"/>
              </a:rPr>
              <a:t>Find the variance by squaring the standard deviations.</a:t>
            </a:r>
          </a:p>
          <a:p>
            <a:pPr algn="just"/>
            <a:endParaRPr lang="en-US" altLang="zh-CN" sz="800" dirty="0">
              <a:ea typeface="宋体" pitchFamily="2" charset="-122"/>
            </a:endParaRPr>
          </a:p>
          <a:p>
            <a:pPr algn="just"/>
            <a:r>
              <a:rPr lang="en-US" altLang="zh-CN" sz="2100" dirty="0">
                <a:ea typeface="宋体" pitchFamily="2" charset="-122"/>
              </a:rPr>
              <a:t>                  S</a:t>
            </a:r>
            <a:r>
              <a:rPr lang="en-US" altLang="zh-CN" sz="2100" baseline="30000" dirty="0">
                <a:ea typeface="宋体" pitchFamily="2" charset="-122"/>
              </a:rPr>
              <a:t>2 </a:t>
            </a:r>
            <a:r>
              <a:rPr lang="en-US" altLang="zh-CN" sz="2100" dirty="0">
                <a:ea typeface="宋体" pitchFamily="2" charset="-122"/>
              </a:rPr>
              <a:t>=</a:t>
            </a:r>
            <a:r>
              <a:rPr lang="en-US" altLang="zh-CN" sz="2100" baseline="30000" dirty="0">
                <a:ea typeface="宋体" pitchFamily="2" charset="-122"/>
              </a:rPr>
              <a:t> </a:t>
            </a:r>
            <a:r>
              <a:rPr lang="en-US" altLang="zh-CN" sz="2100" dirty="0">
                <a:ea typeface="宋体" pitchFamily="2" charset="-122"/>
              </a:rPr>
              <a:t>(3.74)</a:t>
            </a:r>
            <a:r>
              <a:rPr lang="en-US" altLang="zh-CN" sz="2100" baseline="30000" dirty="0">
                <a:ea typeface="宋体" pitchFamily="2" charset="-122"/>
              </a:rPr>
              <a:t>2 </a:t>
            </a:r>
            <a:r>
              <a:rPr lang="en-US" altLang="zh-CN" sz="2100" dirty="0">
                <a:ea typeface="宋体" pitchFamily="2" charset="-122"/>
              </a:rPr>
              <a:t>= 14.</a:t>
            </a:r>
            <a:endParaRPr lang="zh-CN" altLang="en-US" sz="2100" dirty="0">
              <a:ea typeface="宋体" pitchFamily="2" charset="-122"/>
            </a:endParaRP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2" y="4140200"/>
            <a:ext cx="2581275" cy="1960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328738"/>
            <a:ext cx="86010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25438" y="1676400"/>
            <a:ext cx="609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300" b="1" dirty="0">
                <a:ea typeface="宋体" pitchFamily="2" charset="-122"/>
              </a:rPr>
              <a:t>2</a:t>
            </a:r>
          </a:p>
          <a:p>
            <a:pPr algn="ctr"/>
            <a:r>
              <a:rPr lang="en-US" altLang="zh-CN" sz="1300" b="1" dirty="0">
                <a:ea typeface="宋体" pitchFamily="2" charset="-122"/>
              </a:rPr>
              <a:t>3</a:t>
            </a:r>
          </a:p>
          <a:p>
            <a:pPr algn="ctr"/>
            <a:r>
              <a:rPr lang="en-US" altLang="zh-CN" sz="1300" b="1" dirty="0">
                <a:ea typeface="宋体" pitchFamily="2" charset="-122"/>
              </a:rPr>
              <a:t>3</a:t>
            </a:r>
          </a:p>
          <a:p>
            <a:pPr algn="ctr"/>
            <a:r>
              <a:rPr lang="en-US" altLang="zh-CN" sz="1300" b="1" dirty="0">
                <a:ea typeface="宋体" pitchFamily="2" charset="-122"/>
              </a:rPr>
              <a:t>8</a:t>
            </a:r>
          </a:p>
          <a:p>
            <a:pPr algn="ctr"/>
            <a:r>
              <a:rPr lang="en-US" altLang="zh-CN" sz="1300" b="1" dirty="0">
                <a:ea typeface="宋体" pitchFamily="2" charset="-122"/>
              </a:rPr>
              <a:t>10</a:t>
            </a:r>
          </a:p>
          <a:p>
            <a:pPr algn="ctr"/>
            <a:r>
              <a:rPr lang="en-US" altLang="zh-CN" sz="1300" b="1" dirty="0">
                <a:ea typeface="宋体" pitchFamily="2" charset="-122"/>
              </a:rPr>
              <a:t>10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968625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400" b="1" dirty="0">
                <a:ea typeface="宋体" pitchFamily="2" charset="-122"/>
              </a:rPr>
              <a:t>7</a:t>
            </a:r>
            <a:endParaRPr lang="zh-CN" altLang="en-US" sz="1400" b="1" dirty="0">
              <a:ea typeface="宋体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93406" y="3763963"/>
            <a:ext cx="1987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dirty="0">
                <a:ea typeface="宋体" pitchFamily="2" charset="-122"/>
              </a:rPr>
              <a:t>(4)Hit </a:t>
            </a:r>
            <a:r>
              <a:rPr lang="en-US" altLang="zh-CN" sz="2200" b="1" dirty="0">
                <a:ea typeface="宋体" pitchFamily="2" charset="-122"/>
              </a:rPr>
              <a:t>ENTER</a:t>
            </a:r>
            <a:r>
              <a:rPr lang="en-US" altLang="zh-CN" sz="2200" dirty="0">
                <a:ea typeface="宋体" pitchFamily="2" charset="-122"/>
              </a:rPr>
              <a:t>.</a:t>
            </a:r>
            <a:endParaRPr lang="zh-CN" altLang="en-US" sz="2200" dirty="0">
              <a:ea typeface="宋体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663" y="32766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400" b="1">
                <a:ea typeface="宋体" pitchFamily="2" charset="-122"/>
              </a:rPr>
              <a:t>(1)</a:t>
            </a:r>
            <a:endParaRPr lang="zh-CN" altLang="en-US" sz="1400" b="1">
              <a:ea typeface="宋体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24213" y="32766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400" b="1">
                <a:ea typeface="宋体" pitchFamily="2" charset="-122"/>
              </a:rPr>
              <a:t>(2)</a:t>
            </a:r>
            <a:endParaRPr lang="zh-CN" altLang="en-US" sz="1400" b="1">
              <a:ea typeface="宋体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91200" y="3273425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400" b="1">
                <a:ea typeface="宋体" pitchFamily="2" charset="-122"/>
              </a:rPr>
              <a:t>(3)</a:t>
            </a:r>
            <a:endParaRPr lang="zh-CN" altLang="en-US" sz="1400" b="1">
              <a:ea typeface="宋体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08761" y="4389437"/>
            <a:ext cx="23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itchFamily="2" charset="-122"/>
              </a:rPr>
              <a:t>6</a:t>
            </a:r>
            <a:endParaRPr lang="zh-CN" altLang="en-US" sz="1600" b="1" dirty="0">
              <a:ea typeface="宋体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65924" y="4618037"/>
            <a:ext cx="523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itchFamily="2" charset="-122"/>
              </a:rPr>
              <a:t>36</a:t>
            </a:r>
            <a:endParaRPr lang="zh-CN" altLang="en-US" sz="1600" b="1" dirty="0">
              <a:ea typeface="宋体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22408" y="4888705"/>
            <a:ext cx="6236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itchFamily="2" charset="-122"/>
              </a:rPr>
              <a:t>286</a:t>
            </a:r>
            <a:endParaRPr lang="zh-CN" altLang="en-US" sz="1600" b="1" dirty="0">
              <a:ea typeface="宋体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48572" y="5173246"/>
            <a:ext cx="1404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itchFamily="2" charset="-122"/>
              </a:rPr>
              <a:t>3.741657387</a:t>
            </a:r>
            <a:endParaRPr lang="zh-CN" altLang="en-US" sz="1600" b="1" dirty="0">
              <a:ea typeface="宋体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753335" y="5430421"/>
            <a:ext cx="1506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itchFamily="2" charset="-122"/>
              </a:rPr>
              <a:t>3.415650255</a:t>
            </a:r>
            <a:endParaRPr lang="zh-CN" altLang="en-US" sz="1600" b="1" dirty="0">
              <a:ea typeface="宋体" pitchFamily="2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40499" y="5718175"/>
            <a:ext cx="23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itchFamily="2" charset="-122"/>
              </a:rPr>
              <a:t>6</a:t>
            </a:r>
            <a:endParaRPr lang="zh-CN" altLang="en-US" sz="1600" b="1" dirty="0">
              <a:ea typeface="宋体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075362" y="5110163"/>
            <a:ext cx="2078148" cy="401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512049" y="4434679"/>
            <a:ext cx="1631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ea typeface="宋体" pitchFamily="2" charset="-122"/>
              </a:rPr>
              <a:t>Sample standard deviation </a:t>
            </a:r>
            <a:endParaRPr lang="zh-CN" altLang="en-US" sz="14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075362" y="5461000"/>
            <a:ext cx="1981200" cy="3079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206330" y="6080594"/>
            <a:ext cx="28614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B050"/>
                </a:solidFill>
                <a:ea typeface="宋体" pitchFamily="2" charset="-122"/>
              </a:rPr>
              <a:t>Population standard deviation </a:t>
            </a:r>
            <a:endParaRPr lang="zh-CN" altLang="en-US" sz="1400" b="1" dirty="0">
              <a:solidFill>
                <a:srgbClr val="00B050"/>
              </a:solidFill>
              <a:ea typeface="宋体" pitchFamily="2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7346608" y="4763293"/>
            <a:ext cx="208866" cy="346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104" name="直接箭头连接符 175103"/>
          <p:cNvCxnSpPr>
            <a:endCxn id="31" idx="0"/>
          </p:cNvCxnSpPr>
          <p:nvPr/>
        </p:nvCxnSpPr>
        <p:spPr>
          <a:xfrm>
            <a:off x="7353301" y="5838825"/>
            <a:ext cx="283764" cy="2417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5" grpId="0"/>
      <p:bldP spid="20" grpId="0"/>
      <p:bldP spid="21" grpId="0"/>
      <p:bldP spid="16" grpId="0"/>
      <p:bldP spid="23" grpId="0"/>
      <p:bldP spid="24" grpId="0"/>
      <p:bldP spid="25" grpId="0"/>
      <p:bldP spid="26" grpId="0"/>
      <p:bldP spid="27" grpId="0"/>
      <p:bldP spid="17" grpId="0" animBg="1"/>
      <p:bldP spid="19" grpId="0"/>
      <p:bldP spid="22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Practice Problem #1: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2562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Data of height and weight of 6 students are given as follows: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          Height (cm): 172 168 164 170 176 192           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          Weight(kg)：62  57  58  64  64   73</a:t>
            </a:r>
            <a:endParaRPr lang="en-US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Find the mean, range, sample standard deviation, and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sample variance of each data set.</a:t>
            </a:r>
          </a:p>
          <a:p>
            <a:endParaRPr lang="en-US" dirty="0"/>
          </a:p>
          <a:p>
            <a:r>
              <a:rPr lang="en-US" sz="2800" dirty="0"/>
              <a:t>               </a:t>
            </a:r>
            <a:r>
              <a:rPr lang="en-US" sz="2800" dirty="0">
                <a:solidFill>
                  <a:srgbClr val="002060"/>
                </a:solidFill>
              </a:rPr>
              <a:t>Mean         range          s            s</a:t>
            </a:r>
            <a:r>
              <a:rPr lang="en-US" sz="2800" baseline="30000" dirty="0">
                <a:solidFill>
                  <a:srgbClr val="002060"/>
                </a:solidFill>
              </a:rPr>
              <a:t>2</a:t>
            </a:r>
          </a:p>
          <a:p>
            <a:r>
              <a:rPr lang="en-US" sz="2800" dirty="0">
                <a:solidFill>
                  <a:srgbClr val="002060"/>
                </a:solidFill>
              </a:rPr>
              <a:t>Height </a:t>
            </a:r>
            <a:r>
              <a:rPr lang="en-US" sz="2800" dirty="0"/>
              <a:t>   173.67         28           9.83      9.83</a:t>
            </a:r>
            <a:r>
              <a:rPr lang="en-US" sz="2800" baseline="30000" dirty="0"/>
              <a:t>2 </a:t>
            </a:r>
            <a:r>
              <a:rPr lang="en-US" sz="2800" dirty="0"/>
              <a:t>= 96.63</a:t>
            </a:r>
          </a:p>
          <a:p>
            <a:r>
              <a:rPr lang="en-US" sz="2800" dirty="0">
                <a:solidFill>
                  <a:srgbClr val="002060"/>
                </a:solidFill>
              </a:rPr>
              <a:t>Weight</a:t>
            </a:r>
            <a:r>
              <a:rPr lang="en-US" sz="2800" dirty="0"/>
              <a:t>     63              16           5.73      5.73</a:t>
            </a:r>
            <a:r>
              <a:rPr lang="en-US" sz="2800" baseline="30000" dirty="0"/>
              <a:t>2 </a:t>
            </a:r>
            <a:r>
              <a:rPr lang="en-US" sz="2800" dirty="0"/>
              <a:t>=  32.83</a:t>
            </a:r>
          </a:p>
        </p:txBody>
      </p:sp>
    </p:spTree>
    <p:extLst>
      <p:ext uri="{BB962C8B-B14F-4D97-AF65-F5344CB8AC3E}">
        <p14:creationId xmlns:p14="http://schemas.microsoft.com/office/powerpoint/2010/main" val="845347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458200" cy="6019800"/>
          </a:xfrm>
          <a:noFill/>
        </p:spPr>
        <p:txBody>
          <a:bodyPr/>
          <a:lstStyle/>
          <a:p>
            <a:r>
              <a:rPr lang="en-US" dirty="0"/>
              <a:t>Example 3 Find the mean, median and range of the data in the stem-and-leaf diagram below.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From before, these data are as follows</a:t>
            </a:r>
          </a:p>
          <a:p>
            <a:r>
              <a:rPr lang="en-US" dirty="0"/>
              <a:t>56.3, 58.4, 58.4, 58.9, 59, 59, 59.2, 59.3, 59.8, 59.9, 60, 60.2, 60.4, 60.5, 60.7, 60.8, 60.9, 61.1, 61.2, 61.4, 61.4, 61.5, 61.6, 61.7, 61.9, 61.9, 62.1, 62.2, 62.3, 62.7 </a:t>
            </a:r>
          </a:p>
          <a:p>
            <a:endParaRPr lang="en-US" dirty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zh-CN" sz="100" dirty="0">
              <a:solidFill>
                <a:srgbClr val="002060"/>
              </a:solidFill>
              <a:ea typeface="宋体" pitchFamily="2" charset="-122"/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dirty="0">
                <a:solidFill>
                  <a:srgbClr val="002060"/>
                </a:solidFill>
                <a:ea typeface="宋体" pitchFamily="2" charset="-122"/>
              </a:rPr>
              <a:t>		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CB8D2FD-63F1-794F-8A31-EDA664952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22" y="838200"/>
            <a:ext cx="3835264" cy="36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2426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381000"/>
                <a:ext cx="8458200" cy="6019800"/>
              </a:xfrm>
              <a:noFill/>
            </p:spPr>
            <p:txBody>
              <a:bodyPr/>
              <a:lstStyle/>
              <a:p>
                <a:r>
                  <a:rPr lang="en-US" dirty="0"/>
                  <a:t>Solution to Example 3 (Continued)</a:t>
                </a:r>
              </a:p>
              <a:p>
                <a:endParaRPr lang="en-US" dirty="0"/>
              </a:p>
              <a:p>
                <a:r>
                  <a:rPr lang="en-US" dirty="0"/>
                  <a:t>Solution: From before, these data are as follows</a:t>
                </a:r>
              </a:p>
              <a:p>
                <a:r>
                  <a:rPr lang="en-US" dirty="0"/>
                  <a:t>56.3, 58.4, 58.4, 58.9, 59, 59, 59.2, 59.3, 59.8, 59.9, 60, 60.2, 60.4, 60.5, 60.7, 60.8, 60.9, 61.1, 61.2, 61.4, 61.4, 61.5, 61.6, 61.7, 61.9, 61.9, 62.1, 62.2, 62.3, 62.7 </a:t>
                </a:r>
              </a:p>
              <a:p>
                <a:r>
                  <a:rPr lang="en-US" b="1" dirty="0"/>
                  <a:t>Note</a:t>
                </a:r>
                <a:r>
                  <a:rPr lang="en-US" dirty="0"/>
                  <a:t>. There is no data 57 since it has no leaf, then</a:t>
                </a:r>
              </a:p>
              <a:p>
                <a:r>
                  <a:rPr lang="en-US" dirty="0"/>
                  <a:t>There are totally 30 data. So the mean is the sum of all the data, dividing by 30 is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1814.7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=60.49</a:t>
                </a:r>
              </a:p>
              <a:p>
                <a:r>
                  <a:rPr lang="en-US" dirty="0"/>
                  <a:t>There are 30 data, so the median is the average of the 15th and 16</a:t>
                </a:r>
                <a:r>
                  <a:rPr lang="en-US" baseline="30000" dirty="0"/>
                  <a:t>th</a:t>
                </a:r>
                <a:r>
                  <a:rPr lang="en-US" dirty="0"/>
                  <a:t> value: median=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60.7+60.8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=60.75 </a:t>
                </a:r>
              </a:p>
              <a:p>
                <a:r>
                  <a:rPr lang="en-US" dirty="0"/>
                  <a:t>Range=62.7-56.3=6.4</a:t>
                </a:r>
              </a:p>
              <a:p>
                <a:endParaRPr lang="en-US" dirty="0"/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zh-CN" sz="100" dirty="0">
                  <a:solidFill>
                    <a:srgbClr val="002060"/>
                  </a:solidFill>
                  <a:ea typeface="宋体" pitchFamily="2" charset="-122"/>
                </a:endParaRP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r>
                  <a:rPr lang="en-US" altLang="zh-CN" dirty="0">
                    <a:solidFill>
                      <a:srgbClr val="002060"/>
                    </a:solidFill>
                    <a:ea typeface="宋体" pitchFamily="2" charset="-122"/>
                  </a:rPr>
                  <a:t>		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381000"/>
                <a:ext cx="8458200" cy="6019800"/>
              </a:xfrm>
              <a:blipFill>
                <a:blip r:embed="rId2"/>
                <a:stretch>
                  <a:fillRect l="-1201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9561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Measures of Variation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6212"/>
          </a:xfrm>
        </p:spPr>
        <p:txBody>
          <a:bodyPr/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Compute the mean and the median for the following two 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sets of data.</a:t>
            </a: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Measures of central tendency try to get a measure of all the data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into a single number, the central value (mean, median, mode),</a:t>
            </a:r>
          </a:p>
          <a:p>
            <a:pPr>
              <a:spcAft>
                <a:spcPts val="1800"/>
              </a:spcAft>
            </a:pP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without regard for how spread-out the data is. 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To more completely describe sets of data we need a numerical 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measure of how spread-out data is - these measures are called</a:t>
            </a:r>
          </a:p>
          <a:p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measures of dispersion (or variance).</a:t>
            </a:r>
            <a:endParaRPr lang="zh-CN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7" y="2000011"/>
            <a:ext cx="6855904" cy="122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3772" y="2396097"/>
            <a:ext cx="2210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2"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32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32              32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48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Measures of Variation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720" y="1251281"/>
            <a:ext cx="8382000" cy="5351028"/>
          </a:xfrm>
          <a:noFill/>
        </p:spPr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zh-CN" dirty="0">
              <a:ea typeface="宋体" pitchFamily="2" charset="-122"/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zh-CN" sz="28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  <a:r>
              <a:rPr lang="en-US" altLang="zh-CN" sz="28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range </a:t>
            </a: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measures the spread of the data. The range is larger when the data values are more spread out from the mean.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zh-CN" sz="900" dirty="0">
              <a:solidFill>
                <a:srgbClr val="0070C0"/>
              </a:solidFill>
              <a:ea typeface="宋体" pitchFamily="2" charset="-122"/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Example 1 – 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Range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dirty="0">
                <a:solidFill>
                  <a:srgbClr val="002060"/>
                </a:solidFill>
                <a:ea typeface="宋体" pitchFamily="2" charset="-122"/>
              </a:rPr>
              <a:t>Consider the data set, find the range.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dirty="0">
                <a:solidFill>
                  <a:srgbClr val="002060"/>
                </a:solidFill>
                <a:ea typeface="宋体" pitchFamily="2" charset="-122"/>
              </a:rPr>
              <a:t>     85, 100, 97, 84, 73, 89, 73, 65, 50, 83, 79, 92, 78, 10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zh-CN" sz="200" dirty="0">
              <a:ea typeface="宋体" pitchFamily="2" charset="-122"/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sz="2800" dirty="0">
                <a:solidFill>
                  <a:srgbClr val="00B0F0"/>
                </a:solidFill>
                <a:ea typeface="宋体" pitchFamily="2" charset="-122"/>
              </a:rPr>
              <a:t>Solution: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dirty="0">
                <a:solidFill>
                  <a:srgbClr val="C00000"/>
                </a:solidFill>
                <a:ea typeface="宋体" pitchFamily="2" charset="-122"/>
              </a:rPr>
              <a:t>          Range = Largest value – Smallest value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zh-CN" sz="200" dirty="0">
              <a:ea typeface="宋体" pitchFamily="2" charset="-122"/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dirty="0">
                <a:ea typeface="宋体" pitchFamily="2" charset="-122"/>
              </a:rPr>
              <a:t> 	     Range = 100 – 10 = 90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dirty="0">
                <a:ea typeface="宋体" pitchFamily="2" charset="-122"/>
              </a:rPr>
              <a:t> </a:t>
            </a:r>
          </a:p>
        </p:txBody>
      </p:sp>
      <p:pic>
        <p:nvPicPr>
          <p:cNvPr id="5124" name="Picture 8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0" y="1258538"/>
            <a:ext cx="8448843" cy="9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ea typeface="宋体" pitchFamily="2" charset="-122"/>
              </a:rPr>
              <a:t>          Example: Find the Range</a:t>
            </a:r>
            <a:endParaRPr lang="zh-CN" altLang="en-US" sz="3200">
              <a:ea typeface="宋体" pitchFamily="2" charset="-122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27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2547"/>
            <a:ext cx="7564438" cy="21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43350"/>
            <a:ext cx="23526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矩形 1"/>
          <p:cNvSpPr>
            <a:spLocks noChangeArrowheads="1"/>
          </p:cNvSpPr>
          <p:nvPr/>
        </p:nvSpPr>
        <p:spPr bwMode="auto">
          <a:xfrm>
            <a:off x="409575" y="4121150"/>
            <a:ext cx="449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2200" dirty="0">
                <a:ea typeface="宋体" pitchFamily="2" charset="-122"/>
              </a:rPr>
              <a:t>When the 1-Var Stats information appears, notice that there is an arrow pointing downward at the bottom of the screen.  Arrow down.</a:t>
            </a:r>
            <a:endParaRPr lang="zh-CN" altLang="en-US" sz="2200" dirty="0">
              <a:ea typeface="宋体" pitchFamily="2" charset="-122"/>
            </a:endParaRPr>
          </a:p>
        </p:txBody>
      </p:sp>
      <p:sp>
        <p:nvSpPr>
          <p:cNvPr id="7175" name="矩形 3"/>
          <p:cNvSpPr>
            <a:spLocks noChangeArrowheads="1"/>
          </p:cNvSpPr>
          <p:nvPr/>
        </p:nvSpPr>
        <p:spPr bwMode="auto">
          <a:xfrm>
            <a:off x="409575" y="3609975"/>
            <a:ext cx="1989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dirty="0">
                <a:ea typeface="宋体" pitchFamily="2" charset="-122"/>
              </a:rPr>
              <a:t>(4)Hit </a:t>
            </a:r>
            <a:r>
              <a:rPr lang="en-US" altLang="zh-CN" sz="2200" b="1" dirty="0">
                <a:ea typeface="宋体" pitchFamily="2" charset="-122"/>
              </a:rPr>
              <a:t>ENTER</a:t>
            </a:r>
            <a:r>
              <a:rPr lang="en-US" altLang="zh-CN" sz="2200" dirty="0">
                <a:ea typeface="宋体" pitchFamily="2" charset="-122"/>
              </a:rPr>
              <a:t>.</a:t>
            </a:r>
            <a:endParaRPr lang="zh-CN" altLang="en-US" sz="2200" dirty="0">
              <a:ea typeface="宋体" pitchFamily="2" charset="-122"/>
            </a:endParaRPr>
          </a:p>
        </p:txBody>
      </p: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409575" y="5807075"/>
            <a:ext cx="43148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2200" dirty="0">
                <a:ea typeface="宋体" pitchFamily="2" charset="-122"/>
              </a:rPr>
              <a:t>(5)Then Range = </a:t>
            </a:r>
            <a:r>
              <a:rPr lang="en-US" altLang="zh-CN" sz="2200" dirty="0" err="1">
                <a:ea typeface="宋体" pitchFamily="2" charset="-122"/>
              </a:rPr>
              <a:t>maxX</a:t>
            </a:r>
            <a:r>
              <a:rPr lang="en-US" altLang="zh-CN" sz="2200" dirty="0">
                <a:ea typeface="宋体" pitchFamily="2" charset="-122"/>
              </a:rPr>
              <a:t> – </a:t>
            </a:r>
            <a:r>
              <a:rPr lang="en-US" altLang="zh-CN" sz="2200" dirty="0" err="1">
                <a:ea typeface="宋体" pitchFamily="2" charset="-122"/>
              </a:rPr>
              <a:t>minX</a:t>
            </a:r>
            <a:r>
              <a:rPr lang="en-US" altLang="zh-CN" sz="2200" dirty="0">
                <a:ea typeface="宋体" pitchFamily="2" charset="-122"/>
              </a:rPr>
              <a:t> </a:t>
            </a:r>
          </a:p>
          <a:p>
            <a:pPr eaLnBrk="1" hangingPunct="1"/>
            <a:r>
              <a:rPr lang="en-US" altLang="zh-CN" sz="2200" dirty="0">
                <a:ea typeface="宋体" pitchFamily="2" charset="-122"/>
              </a:rPr>
              <a:t>                          = 100 – 10  = 90</a:t>
            </a:r>
            <a:endParaRPr lang="zh-CN" altLang="en-US" sz="2200" dirty="0">
              <a:ea typeface="宋体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34000" y="4953000"/>
            <a:ext cx="228600" cy="27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914400" y="312261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400" b="1" dirty="0">
                <a:ea typeface="宋体" pitchFamily="2" charset="-122"/>
              </a:rPr>
              <a:t>(1)</a:t>
            </a:r>
            <a:endParaRPr lang="zh-CN" altLang="en-US" sz="1400" b="1" dirty="0">
              <a:ea typeface="宋体" pitchFamily="2" charset="-122"/>
            </a:endParaRPr>
          </a:p>
        </p:txBody>
      </p:sp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3429000" y="312261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400" b="1" dirty="0">
                <a:ea typeface="宋体" pitchFamily="2" charset="-122"/>
              </a:rPr>
              <a:t>(2)</a:t>
            </a:r>
            <a:endParaRPr lang="zh-CN" altLang="en-US" sz="1400" b="1" dirty="0">
              <a:ea typeface="宋体" pitchFamily="2" charset="-122"/>
            </a:endParaRPr>
          </a:p>
        </p:txBody>
      </p: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5871185" y="312261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400" b="1">
                <a:ea typeface="宋体" pitchFamily="2" charset="-122"/>
              </a:rPr>
              <a:t>(3)</a:t>
            </a:r>
            <a:endParaRPr lang="zh-CN" altLang="en-US" sz="1400" b="1"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813" y="128809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Press </a:t>
            </a:r>
            <a:r>
              <a:rPr lang="en-US" altLang="zh-CN" b="1" dirty="0">
                <a:solidFill>
                  <a:srgbClr val="002060"/>
                </a:solidFill>
              </a:rPr>
              <a:t>STAT </a:t>
            </a:r>
            <a:r>
              <a:rPr lang="en-US" altLang="zh-CN" dirty="0">
                <a:solidFill>
                  <a:srgbClr val="002060"/>
                </a:solidFill>
              </a:rPr>
              <a:t>– </a:t>
            </a:r>
            <a:r>
              <a:rPr lang="en-US" altLang="zh-CN" b="1" dirty="0">
                <a:solidFill>
                  <a:srgbClr val="002060"/>
                </a:solidFill>
              </a:rPr>
              <a:t>1: Edit </a:t>
            </a:r>
            <a:r>
              <a:rPr lang="en-US" altLang="zh-CN" dirty="0"/>
              <a:t>–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en-US" altLang="zh-CN" b="1" dirty="0">
                <a:solidFill>
                  <a:srgbClr val="002060"/>
                </a:solidFill>
              </a:rPr>
              <a:t>ENTER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Variance and 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96988"/>
                <a:ext cx="8382000" cy="5256212"/>
              </a:xfrm>
              <a:noFill/>
            </p:spPr>
            <p:txBody>
              <a:bodyPr/>
              <a:lstStyle/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r>
                  <a:rPr lang="en-US" altLang="zh-CN" sz="28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The sample standard deviation and sample variance are used to describe the spread of data about the mean or the expected value (either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宋体" pitchFamily="2" charset="-122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28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or </a:t>
                </a:r>
                <a:r>
                  <a:rPr lang="en-US" altLang="zh-CN" sz="2800" i="1" dirty="0">
                    <a:latin typeface="Times New Roman" pitchFamily="18" charset="0"/>
                    <a:ea typeface="宋体" pitchFamily="2" charset="-122"/>
                    <a:cs typeface="Times New Roman" pitchFamily="18" charset="0"/>
                    <a:sym typeface="Symbol" pitchFamily="18" charset="2"/>
                  </a:rPr>
                  <a:t></a:t>
                </a:r>
                <a:r>
                  <a:rPr lang="en-US" altLang="zh-CN" sz="28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). </a:t>
                </a: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r>
                  <a:rPr lang="en-US" altLang="zh-CN" sz="28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br>
                  <a:rPr lang="en-US" altLang="zh-CN" sz="28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</a:br>
                <a:r>
                  <a:rPr lang="en-US" altLang="zh-CN" sz="28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The formulas for variance and standard deviation differ slightly, depending on whether we are using a sample or the entire population.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96988"/>
                <a:ext cx="8382000" cy="525621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Variance and Standard Deviation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256212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The variance is a measure of how far each value in the</a:t>
            </a:r>
          </a:p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data set is from the mean. Here is how it is defined: </a:t>
            </a:r>
          </a:p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1). Subtract the mean from each value in the data. This gives you a measure of the distance of each value from the mean. </a:t>
            </a:r>
          </a:p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2). Square each of these distances (so that they are all  positive values), and add all of the squares together. </a:t>
            </a:r>
          </a:p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3). Divide the sum of the squares by the number of values in the data set or the number of values minus 1.</a:t>
            </a:r>
          </a:p>
          <a:p>
            <a:r>
              <a:rPr lang="en-US" altLang="zh-CN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standard deviation is simply the (positive) square root </a:t>
            </a:r>
          </a:p>
          <a:p>
            <a:r>
              <a:rPr lang="en-US" altLang="zh-CN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the variance. </a:t>
            </a:r>
            <a:endParaRPr lang="zh-CN" altLang="en-US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83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256213"/>
          </a:xfrm>
          <a:noFill/>
        </p:spPr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zh-CN" b="1" dirty="0">
                <a:ea typeface="宋体" pitchFamily="2" charset="-122"/>
              </a:rPr>
              <a:t>Procedure:</a:t>
            </a:r>
          </a:p>
        </p:txBody>
      </p:sp>
      <p:pic>
        <p:nvPicPr>
          <p:cNvPr id="10244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934200" cy="469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55600" y="185738"/>
            <a:ext cx="8229600" cy="11430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Sample Variance and Sample Standard Deviation</a:t>
            </a:r>
            <a:endParaRPr lang="zh-CN" altLang="en-US" sz="28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9" y="3702245"/>
            <a:ext cx="6993699" cy="242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7" y="1219200"/>
            <a:ext cx="7006911" cy="248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55600" y="185738"/>
            <a:ext cx="8229600" cy="11430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Sample Variance and Sample Standard Deviation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Sample Variance and Sample Standard Deviation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1171" y="1066800"/>
                <a:ext cx="8763000" cy="5256212"/>
              </a:xfrm>
            </p:spPr>
            <p:txBody>
              <a:bodyPr/>
              <a:lstStyle/>
              <a:p>
                <a:r>
                  <a:rPr lang="en-US" altLang="zh-CN" dirty="0"/>
                  <a:t>Comments: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In statistics, the sample/population standard deviation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and sample/population variance are used to describe the spread of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data about the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or </a:t>
                </a:r>
                <a:r>
                  <a:rPr lang="en-US" altLang="zh-CN" i="1" dirty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  <a:sym typeface="Symbol" pitchFamily="18" charset="2"/>
                  </a:rPr>
                  <a:t>.</a:t>
                </a:r>
                <a:endParaRPr lang="en-US" altLang="zh-CN" dirty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zh-CN" sz="700" dirty="0"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r>
                  <a:rPr lang="en-US" altLang="zh-CN" dirty="0">
                    <a:solidFill>
                      <a:srgbClr val="00206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For “hand” calculations, the computation formulas for </a:t>
                </a:r>
                <a:r>
                  <a:rPr lang="en-US" altLang="zh-CN" i="1" dirty="0">
                    <a:solidFill>
                      <a:srgbClr val="00206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</a:t>
                </a:r>
                <a:r>
                  <a:rPr lang="en-US" altLang="zh-CN" baseline="30000" dirty="0">
                    <a:solidFill>
                      <a:srgbClr val="00206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2</a:t>
                </a:r>
                <a:r>
                  <a:rPr lang="en-US" altLang="zh-CN" dirty="0">
                    <a:solidFill>
                      <a:srgbClr val="00206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and </a:t>
                </a:r>
                <a:r>
                  <a:rPr lang="en-US" altLang="zh-CN" i="1" dirty="0">
                    <a:solidFill>
                      <a:srgbClr val="00206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 </a:t>
                </a:r>
                <a:r>
                  <a:rPr lang="en-US" altLang="zh-CN" dirty="0">
                    <a:solidFill>
                      <a:srgbClr val="00206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are much easier to use. </a:t>
                </a: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zh-CN" sz="600" dirty="0">
                  <a:solidFill>
                    <a:srgbClr val="00206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r>
                  <a:rPr lang="en-US" altLang="zh-CN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However, the defining formulas for </a:t>
                </a:r>
                <a:r>
                  <a:rPr lang="en-US" altLang="zh-CN" i="1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</a:t>
                </a:r>
                <a:r>
                  <a:rPr lang="en-US" altLang="zh-CN" baseline="300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2</a:t>
                </a:r>
                <a:r>
                  <a:rPr lang="en-US" altLang="zh-CN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and </a:t>
                </a:r>
                <a:r>
                  <a:rPr lang="en-US" altLang="zh-CN" i="1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</a:t>
                </a:r>
                <a:r>
                  <a:rPr lang="en-US" altLang="zh-CN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emphasize the fact that the variance and standard deviation are based on the differences between each data value and the mean.</a:t>
                </a:r>
              </a:p>
              <a:p>
                <a:pPr marL="0" indent="0" eaLnBrk="1" hangingPunct="1">
                  <a:tabLst>
                    <a:tab pos="457200" algn="l"/>
                    <a:tab pos="1371600" algn="l"/>
                    <a:tab pos="1547813" algn="l"/>
                  </a:tabLst>
                </a:pPr>
                <a:endParaRPr lang="en-US" altLang="zh-CN" sz="500" dirty="0"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The larger the standard deviation the bigger the spread of the data 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about its mean. And the minimum value is 0.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(If you do a calculation 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and end up with a negative value for variance or standard dev. then 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it's wrong.)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171" y="1066800"/>
                <a:ext cx="8763000" cy="5256212"/>
              </a:xfrm>
              <a:blipFill rotWithShape="1">
                <a:blip r:embed="rId2"/>
                <a:stretch>
                  <a:fillRect l="-1043" t="-928" b="-5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335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6&quot;/&gt;&lt;/object&gt;&lt;object type=&quot;3&quot; unique_id=&quot;10005&quot;&gt;&lt;property id=&quot;20148&quot; value=&quot;5&quot;/&gt;&lt;property id=&quot;20300&quot; value=&quot;Slide 2&quot;/&gt;&lt;property id=&quot;20307&quot; value=&quot;334&quot;/&gt;&lt;/object&gt;&lt;object type=&quot;3&quot; unique_id=&quot;10006&quot;&gt;&lt;property id=&quot;20148&quot; value=&quot;5&quot;/&gt;&lt;property id=&quot;20300&quot; value=&quot;Slide 3 - &amp;quot;Focus Points&amp;quot;&quot;/&gt;&lt;property id=&quot;20307&quot; value=&quot;299&quot;/&gt;&lt;/object&gt;&lt;object type=&quot;3&quot; unique_id=&quot;10007&quot;&gt;&lt;property id=&quot;20148&quot; value=&quot;5&quot;/&gt;&lt;property id=&quot;20300&quot; value=&quot;Slide 4 - &amp;quot;Measures of Variation&amp;quot;&quot;/&gt;&lt;property id=&quot;20307&quot; value=&quot;300&quot;/&gt;&lt;/object&gt;&lt;object type=&quot;3&quot; unique_id=&quot;10008&quot;&gt;&lt;property id=&quot;20148&quot; value=&quot;5&quot;/&gt;&lt;property id=&quot;20300&quot; value=&quot;Slide 5 - &amp;quot;Example 5 – Range&amp;quot;&quot;/&gt;&lt;property id=&quot;20307&quot; value=&quot;301&quot;/&gt;&lt;/object&gt;&lt;object type=&quot;3&quot; unique_id=&quot;10009&quot;&gt;&lt;property id=&quot;20148&quot; value=&quot;5&quot;/&gt;&lt;property id=&quot;20300&quot; value=&quot;Slide 6 - &amp;quot;          Example: Find the Range&amp;quot;&quot;/&gt;&lt;property id=&quot;20307&quot; value=&quot;341&quot;/&gt;&lt;/object&gt;&lt;object type=&quot;3&quot; unique_id=&quot;10010&quot;&gt;&lt;property id=&quot;20148&quot; value=&quot;5&quot;/&gt;&lt;property id=&quot;20300&quot; value=&quot;Slide 7&quot;/&gt;&lt;property id=&quot;20307&quot; value=&quot;292&quot;/&gt;&lt;/object&gt;&lt;object type=&quot;3&quot; unique_id=&quot;10011&quot;&gt;&lt;property id=&quot;20148&quot; value=&quot;5&quot;/&gt;&lt;property id=&quot;20300&quot; value=&quot;Slide 8 - &amp;quot;Variance and Standard Deviation&amp;quot;&quot;/&gt;&lt;property id=&quot;20307&quot; value=&quot;304&quot;/&gt;&lt;/object&gt;&lt;object type=&quot;3&quot; unique_id=&quot;10012&quot;&gt;&lt;property id=&quot;20148&quot; value=&quot;5&quot;/&gt;&lt;property id=&quot;20300&quot; value=&quot;Slide 9 - &amp;quot;Variance and Standard Deviation&amp;quot;&quot;/&gt;&lt;property id=&quot;20307&quot; value=&quot;305&quot;/&gt;&lt;/object&gt;&lt;object type=&quot;3&quot; unique_id=&quot;10013&quot;&gt;&lt;property id=&quot;20148&quot; value=&quot;5&quot;/&gt;&lt;property id=&quot;20300&quot; value=&quot;Slide 10 - &amp;quot;Variance and Standard Deviation&amp;quot;&quot;/&gt;&lt;property id=&quot;20307&quot; value=&quot;306&quot;/&gt;&lt;/object&gt;&lt;object type=&quot;3&quot; unique_id=&quot;10014&quot;&gt;&lt;property id=&quot;20148&quot; value=&quot;5&quot;/&gt;&lt;property id=&quot;20300&quot; value=&quot;Slide 11 - &amp;quot;Variance and Standard Deviation&amp;quot;&quot;/&gt;&lt;property id=&quot;20307&quot; value=&quot;307&quot;/&gt;&lt;/object&gt;&lt;object type=&quot;3&quot; unique_id=&quot;10015&quot;&gt;&lt;property id=&quot;20148&quot; value=&quot;5&quot;/&gt;&lt;property id=&quot;20300&quot; value=&quot;Slide 12 - &amp;quot;Variance and Standard Deviation&amp;quot;&quot;/&gt;&lt;property id=&quot;20307&quot; value=&quot;308&quot;/&gt;&lt;/object&gt;&lt;object type=&quot;3&quot; unique_id=&quot;10016&quot;&gt;&lt;property id=&quot;20148&quot; value=&quot;5&quot;/&gt;&lt;property id=&quot;20300&quot; value=&quot;Slide 13 - &amp;quot;Variance and Standard Deviation&amp;quot;&quot;/&gt;&lt;property id=&quot;20307&quot; value=&quot;309&quot;/&gt;&lt;/object&gt;&lt;object type=&quot;3&quot; unique_id=&quot;10017&quot;&gt;&lt;property id=&quot;20148&quot; value=&quot;5&quot;/&gt;&lt;property id=&quot;20300&quot; value=&quot;Slide 14 - &amp;quot;Variance and Standard Deviation&amp;quot;&quot;/&gt;&lt;property id=&quot;20307&quot; value=&quot;310&quot;/&gt;&lt;/object&gt;&lt;object type=&quot;3&quot; unique_id=&quot;10018&quot;&gt;&lt;property id=&quot;20148&quot; value=&quot;5&quot;/&gt;&lt;property id=&quot;20300&quot; value=&quot;Slide 15 - &amp;quot;Example 6 – Sample Standard Deviation&amp;quot;&quot;/&gt;&lt;property id=&quot;20307&quot; value=&quot;311&quot;/&gt;&lt;/object&gt;&lt;object type=&quot;3&quot; unique_id=&quot;10019&quot;&gt;&lt;property id=&quot;20148&quot; value=&quot;5&quot;/&gt;&lt;property id=&quot;20300&quot; value=&quot;Slide 16 - &amp;quot;Example 6 – Solution &amp;quot;&quot;/&gt;&lt;property id=&quot;20307&quot; value=&quot;313&quot;/&gt;&lt;/object&gt;&lt;object type=&quot;3&quot; unique_id=&quot;10020&quot;&gt;&lt;property id=&quot;20148&quot; value=&quot;5&quot;/&gt;&lt;property id=&quot;20300&quot; value=&quot;Slide 17&quot;/&gt;&lt;property id=&quot;20307&quot; value=&quot;342&quot;/&gt;&lt;/object&gt;&lt;object type=&quot;3&quot; unique_id=&quot;10021&quot;&gt;&lt;property id=&quot;20148&quot; value=&quot;5&quot;/&gt;&lt;property id=&quot;20300&quot; value=&quot;Slide 18 - &amp;quot;Variance and Standard Deviation&amp;quot;&quot;/&gt;&lt;property id=&quot;20307&quot; value=&quot;338&quot;/&gt;&lt;/object&gt;&lt;object type=&quot;3&quot; unique_id=&quot;10022&quot;&gt;&lt;property id=&quot;20148&quot; value=&quot;5&quot;/&gt;&lt;property id=&quot;20300&quot; value=&quot;Slide 19 - &amp;quot;Variance and Standard Deviation&amp;quot;&quot;/&gt;&lt;property id=&quot;20307&quot; value=&quot;316&quot;/&gt;&lt;/object&gt;&lt;object type=&quot;3&quot; unique_id=&quot;10023&quot;&gt;&lt;property id=&quot;20148&quot; value=&quot;5&quot;/&gt;&lt;property id=&quot;20300&quot; value=&quot;Slide 20 - &amp;quot;Variance and Standard Deviation&amp;quot;&quot;/&gt;&lt;property id=&quot;20307&quot; value=&quot;318&quot;/&gt;&lt;/object&gt;&lt;object type=&quot;3&quot; unique_id=&quot;10024&quot;&gt;&lt;property id=&quot;20148&quot; value=&quot;5&quot;/&gt;&lt;property id=&quot;20300&quot; value=&quot;Slide 21&quot;/&gt;&lt;property id=&quot;20307&quot; value=&quot;327&quot;/&gt;&lt;/object&gt;&lt;object type=&quot;3&quot; unique_id=&quot;10025&quot;&gt;&lt;property id=&quot;20148&quot; value=&quot;5&quot;/&gt;&lt;property id=&quot;20300&quot; value=&quot;Slide 22 - &amp;quot;Chebyshev’s Theorem&amp;quot;&quot;/&gt;&lt;property id=&quot;20307&quot; value=&quot;326&quot;/&gt;&lt;/object&gt;&lt;object type=&quot;3&quot; unique_id=&quot;10026&quot;&gt;&lt;property id=&quot;20148&quot; value=&quot;5&quot;/&gt;&lt;property id=&quot;20300&quot; value=&quot;Slide 23 - &amp;quot;Chebyshev’s Theorem&amp;quot;&quot;/&gt;&lt;property id=&quot;20307&quot; value=&quot;328&quot;/&gt;&lt;/object&gt;&lt;object type=&quot;3&quot; unique_id=&quot;10027&quot;&gt;&lt;property id=&quot;20148&quot; value=&quot;5&quot;/&gt;&lt;property id=&quot;20300&quot; value=&quot;Slide 24 - &amp;quot;Chebyshev’s Theorem&amp;quot;&quot;/&gt;&lt;property id=&quot;20307&quot; value=&quot;335&quot;/&gt;&lt;/object&gt;&lt;object type=&quot;3&quot; unique_id=&quot;10028&quot;&gt;&lt;property id=&quot;20148&quot; value=&quot;5&quot;/&gt;&lt;property id=&quot;20300&quot; value=&quot;Slide 25 - &amp;quot;Example – Chebyshev’s theorem&amp;quot;&quot;/&gt;&lt;property id=&quot;20307&quot; value=&quot;298&quot;/&gt;&lt;/object&gt;&lt;object type=&quot;3&quot; unique_id=&quot;10029&quot;&gt;&lt;property id=&quot;20148&quot; value=&quot;5&quot;/&gt;&lt;property id=&quot;20300&quot; value=&quot;Slide 26 - &amp;quot;Example 8 – Chebyshev’s theorem&amp;quot;&quot;/&gt;&lt;property id=&quot;20307&quot; value=&quot;3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2981</TotalTime>
  <Words>1066</Words>
  <Application>Microsoft Office PowerPoint</Application>
  <PresentationFormat>On-screen Show (4:3)</PresentationFormat>
  <Paragraphs>141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宋体</vt:lpstr>
      <vt:lpstr>Arial</vt:lpstr>
      <vt:lpstr>Cambria Math</vt:lpstr>
      <vt:lpstr>Symbol</vt:lpstr>
      <vt:lpstr>Times New Roman</vt:lpstr>
      <vt:lpstr>McKBAlgP8</vt:lpstr>
      <vt:lpstr>公式</vt:lpstr>
      <vt:lpstr>PowerPoint Presentation</vt:lpstr>
      <vt:lpstr>Measures of Variation</vt:lpstr>
      <vt:lpstr>Measures of Variation</vt:lpstr>
      <vt:lpstr>          Example: Find the Range</vt:lpstr>
      <vt:lpstr>Variance and Standard Deviation</vt:lpstr>
      <vt:lpstr>Variance and Standard Deviation</vt:lpstr>
      <vt:lpstr>Sample Variance and Sample Standard Deviation</vt:lpstr>
      <vt:lpstr>Sample Variance and Sample Standard Deviation</vt:lpstr>
      <vt:lpstr>Sample Variance and Sample Standard Deviation</vt:lpstr>
      <vt:lpstr>Example 2 – Sample Standard Deviation</vt:lpstr>
      <vt:lpstr>Example – Solution </vt:lpstr>
      <vt:lpstr>PowerPoint Presentation</vt:lpstr>
      <vt:lpstr>Practice Problem #1: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Sorensen, Erik</cp:lastModifiedBy>
  <cp:revision>494</cp:revision>
  <cp:lastPrinted>2012-09-13T13:41:07Z</cp:lastPrinted>
  <dcterms:created xsi:type="dcterms:W3CDTF">2010-10-18T10:39:55Z</dcterms:created>
  <dcterms:modified xsi:type="dcterms:W3CDTF">2020-05-18T17:48:56Z</dcterms:modified>
</cp:coreProperties>
</file>